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9"/>
  </p:notesMasterIdLst>
  <p:sldIdLst>
    <p:sldId id="264" r:id="rId2"/>
    <p:sldId id="270" r:id="rId3"/>
    <p:sldId id="273" r:id="rId4"/>
    <p:sldId id="272" r:id="rId5"/>
    <p:sldId id="274" r:id="rId6"/>
    <p:sldId id="275" r:id="rId7"/>
    <p:sldId id="265" r:id="rId8"/>
    <p:sldId id="266" r:id="rId9"/>
    <p:sldId id="267" r:id="rId10"/>
    <p:sldId id="276" r:id="rId11"/>
    <p:sldId id="277" r:id="rId12"/>
    <p:sldId id="282" r:id="rId13"/>
    <p:sldId id="294" r:id="rId14"/>
    <p:sldId id="283" r:id="rId15"/>
    <p:sldId id="278" r:id="rId16"/>
    <p:sldId id="284" r:id="rId17"/>
    <p:sldId id="285" r:id="rId18"/>
    <p:sldId id="293" r:id="rId19"/>
    <p:sldId id="286" r:id="rId20"/>
    <p:sldId id="287" r:id="rId21"/>
    <p:sldId id="280" r:id="rId22"/>
    <p:sldId id="279" r:id="rId23"/>
    <p:sldId id="281" r:id="rId24"/>
    <p:sldId id="288" r:id="rId25"/>
    <p:sldId id="289" r:id="rId26"/>
    <p:sldId id="291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1036"/>
    <a:srgbClr val="080A43"/>
    <a:srgbClr val="D6BBEB"/>
    <a:srgbClr val="BE1281"/>
    <a:srgbClr val="EE4C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71520"/>
  </p:normalViewPr>
  <p:slideViewPr>
    <p:cSldViewPr snapToGrid="0">
      <p:cViewPr varScale="1">
        <p:scale>
          <a:sx n="75" d="100"/>
          <a:sy n="75" d="100"/>
        </p:scale>
        <p:origin x="1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47CA8-F4B8-2F4C-A8E7-BC999EDF74CF}" type="datetimeFigureOut">
              <a:rPr lang="en-US" smtClean="0"/>
              <a:t>9/21/23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23DEE-5619-504E-8D06-E8FA073C3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1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0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26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03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80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04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32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7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5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0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8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99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97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59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60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31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23DEE-5619-504E-8D06-E8FA073C37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6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9157805-4B6C-4111-9EB1-22ADA5F122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8" b="23018"/>
          <a:stretch/>
        </p:blipFill>
        <p:spPr>
          <a:xfrm>
            <a:off x="257696" y="257791"/>
            <a:ext cx="2735640" cy="1238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69756" y="1677978"/>
            <a:ext cx="7292282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169756" y="4157653"/>
            <a:ext cx="7292282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214882-4037-476F-BE21-B621E4C209FA}"/>
              </a:ext>
            </a:extLst>
          </p:cNvPr>
          <p:cNvCxnSpPr>
            <a:cxnSpLocks/>
          </p:cNvCxnSpPr>
          <p:nvPr userDrawn="1"/>
        </p:nvCxnSpPr>
        <p:spPr>
          <a:xfrm>
            <a:off x="3125585" y="390698"/>
            <a:ext cx="0" cy="10141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C6E93-66D3-4E36-8A6C-CBEC7AD5027D}"/>
              </a:ext>
            </a:extLst>
          </p:cNvPr>
          <p:cNvSpPr txBox="1"/>
          <p:nvPr userDrawn="1"/>
        </p:nvSpPr>
        <p:spPr>
          <a:xfrm>
            <a:off x="3251032" y="626706"/>
            <a:ext cx="3333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Conference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September 28-29, 2021</a:t>
            </a:r>
          </a:p>
        </p:txBody>
      </p:sp>
      <p:pic>
        <p:nvPicPr>
          <p:cNvPr id="7" name="Picture 6" descr="A picture containing text, screenshot, graphic design, graphics&#10;&#10;Description automatically generated">
            <a:extLst>
              <a:ext uri="{FF2B5EF4-FFF2-40B4-BE49-F238E27FC236}">
                <a16:creationId xmlns:a16="http://schemas.microsoft.com/office/drawing/2014/main" id="{607AF557-0240-D437-8075-EE413A543B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7"/>
            <a:ext cx="12192000" cy="6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6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3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93792"/>
            <a:ext cx="3779520" cy="562905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460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1/4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00466"/>
            <a:ext cx="2804160" cy="56223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69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0444"/>
            <a:ext cx="5730240" cy="28992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96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content (3-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29895"/>
            <a:ext cx="3779520" cy="43226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8025536" y="1629895"/>
            <a:ext cx="3779520" cy="43226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168935" y="1629895"/>
            <a:ext cx="3779520" cy="43226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E1F7F1C-CF54-4526-B462-C91CE890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" y="365126"/>
            <a:ext cx="11779549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122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C2453C9-E49D-4DC9-BAA9-AB2A015E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" y="365126"/>
            <a:ext cx="11779549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2127677-1E21-43A9-B9F1-EE4270FF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77" y="1493104"/>
            <a:ext cx="11779548" cy="447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3pPr>
              <a:defRPr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>
                <a:solidFill>
                  <a:srgbClr val="261036"/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7BFD98AC-04C8-A0DF-E865-0F3070DA2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2" b="34468"/>
          <a:stretch/>
        </p:blipFill>
        <p:spPr>
          <a:xfrm>
            <a:off x="10135023" y="6327253"/>
            <a:ext cx="1996912" cy="4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51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gradFill>
          <a:gsLst>
            <a:gs pos="100000">
              <a:schemeClr val="accent1">
                <a:lumMod val="50000"/>
              </a:schemeClr>
            </a:gs>
            <a:gs pos="20000">
              <a:schemeClr val="bg2">
                <a:lumMod val="1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C2453C9-E49D-4DC9-BAA9-AB2A015E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" y="365126"/>
            <a:ext cx="11779549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2127677-1E21-43A9-B9F1-EE4270FF4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977" y="1493104"/>
            <a:ext cx="11779548" cy="447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90000"/>
                  </a:schemeClr>
                </a:solidFill>
              </a:defRPr>
            </a:lvl3pPr>
            <a:lvl4pPr>
              <a:defRPr>
                <a:solidFill>
                  <a:srgbClr val="D6BBEB"/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103">
            <a:extLst>
              <a:ext uri="{FF2B5EF4-FFF2-40B4-BE49-F238E27FC236}">
                <a16:creationId xmlns:a16="http://schemas.microsoft.com/office/drawing/2014/main" id="{1423CF05-E431-420B-B1F1-E741BCA8ED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4355" y="6514718"/>
            <a:ext cx="7382230" cy="21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47" tIns="28574" rIns="57147" bIns="28574">
            <a:spAutoFit/>
          </a:bodyPr>
          <a:lstStyle>
            <a:lvl1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DC9EEA-9E57-42E3-98D5-87BE28883399}" type="slidenum">
              <a:rPr lang="en-US" sz="1000" kern="120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pPr/>
              <a:t>‹#›</a:t>
            </a:fld>
            <a:r>
              <a:rPr lang="en-US" sz="10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| ©2023 SNIA. All Rights Reserved.</a:t>
            </a:r>
          </a:p>
        </p:txBody>
      </p:sp>
      <p:pic>
        <p:nvPicPr>
          <p:cNvPr id="3" name="Picture 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42C9F06-E88E-654B-E0F0-114228493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6" b="29145"/>
          <a:stretch/>
        </p:blipFill>
        <p:spPr>
          <a:xfrm>
            <a:off x="10171522" y="6291857"/>
            <a:ext cx="1648118" cy="4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72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>
                <a:lumMod val="50000"/>
              </a:schemeClr>
            </a:gs>
            <a:gs pos="20000">
              <a:schemeClr val="bg2">
                <a:lumMod val="1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886" y="1709738"/>
            <a:ext cx="8229600" cy="2852737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HelvNeue for IBM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886" y="4589463"/>
            <a:ext cx="8229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3"/>
                </a:solidFill>
                <a:latin typeface="HelvNeue for IBM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103">
            <a:extLst>
              <a:ext uri="{FF2B5EF4-FFF2-40B4-BE49-F238E27FC236}">
                <a16:creationId xmlns:a16="http://schemas.microsoft.com/office/drawing/2014/main" id="{698C27B1-8544-40F7-85B2-142CC4AD02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4355" y="6514718"/>
            <a:ext cx="7382230" cy="21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47" tIns="28574" rIns="57147" bIns="28574">
            <a:spAutoFit/>
          </a:bodyPr>
          <a:lstStyle>
            <a:lvl1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DC9EEA-9E57-42E3-98D5-87BE28883399}" type="slidenum">
              <a:rPr lang="en-US" sz="1000" kern="120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r>
              <a:rPr lang="en-US" sz="1000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| ©2021 Storage Developer Conference ©. Insert Company Name Here. All Rights Reserved.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973D75C-F177-E573-9086-48DB3C3939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6" b="29145"/>
          <a:stretch/>
        </p:blipFill>
        <p:spPr>
          <a:xfrm>
            <a:off x="10171522" y="6291857"/>
            <a:ext cx="1648118" cy="4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8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77A644C-7CBF-4378-88C4-12C79CD4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86" y="2651125"/>
            <a:ext cx="11873850" cy="191135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552D80"/>
                </a:solidFill>
                <a:latin typeface="HelvNeue for IBM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1B7492E-018A-4D48-9874-5BED8CF24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886" y="4589463"/>
            <a:ext cx="11873850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latin typeface="HelvNeue for IBM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 descr="A picture containing screenshot, colorfulness, text, graphics&#10;&#10;Description automatically generated">
            <a:extLst>
              <a:ext uri="{FF2B5EF4-FFF2-40B4-BE49-F238E27FC236}">
                <a16:creationId xmlns:a16="http://schemas.microsoft.com/office/drawing/2014/main" id="{9AA62FC4-E378-EE5E-9114-1F629FB693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"/>
          <a:stretch/>
        </p:blipFill>
        <p:spPr>
          <a:xfrm>
            <a:off x="27811" y="0"/>
            <a:ext cx="12192000" cy="356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6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080A4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BE128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2610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BE128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F1680D8-7410-4C49-81FE-8B873AA3F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" y="365126"/>
            <a:ext cx="11779549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14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8F60161-384A-46E3-8975-0FC963DE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77" y="365126"/>
            <a:ext cx="11779549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42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289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6917" y="451905"/>
            <a:ext cx="5966369" cy="1219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438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977" y="365126"/>
            <a:ext cx="11779549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Rectangle 103">
            <a:extLst>
              <a:ext uri="{FF2B5EF4-FFF2-40B4-BE49-F238E27FC236}">
                <a16:creationId xmlns:a16="http://schemas.microsoft.com/office/drawing/2014/main" id="{44DF209A-77BB-43ED-A447-FB57C4E9EF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4355" y="6514718"/>
            <a:ext cx="7382230" cy="211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7147" tIns="28574" rIns="57147" bIns="28574">
            <a:spAutoFit/>
          </a:bodyPr>
          <a:lstStyle>
            <a:lvl1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1306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C9EEA-9E57-42E3-98D5-87BE28883399}" type="slidenum">
              <a:rPr lang="en-US" sz="1000" kern="1200" smtClean="0">
                <a:solidFill>
                  <a:srgbClr val="552D8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1306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kern="1200" dirty="0">
                <a:solidFill>
                  <a:srgbClr val="552D8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| ©2023 SNIA. All Rights Reserved. </a:t>
            </a:r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DB211-ADF9-4845-BFA5-3DA29D4B3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977" y="1493104"/>
            <a:ext cx="11779548" cy="4708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61EB0F-E2BE-27B1-5087-D613E6D50B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60"/>
          <a:stretch/>
        </p:blipFill>
        <p:spPr>
          <a:xfrm>
            <a:off x="0" y="-11784"/>
            <a:ext cx="12192000" cy="250980"/>
          </a:xfrm>
          <a:prstGeom prst="rect">
            <a:avLst/>
          </a:prstGeom>
        </p:spPr>
      </p:pic>
      <p:pic>
        <p:nvPicPr>
          <p:cNvPr id="13" name="Picture 12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10CFD772-E794-234E-1CC0-227C3561B9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2" b="34468"/>
          <a:stretch/>
        </p:blipFill>
        <p:spPr>
          <a:xfrm>
            <a:off x="10135023" y="6327253"/>
            <a:ext cx="1996912" cy="4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8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716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562F7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7030A0"/>
        </a:buClr>
        <a:buFont typeface="Wingdings" panose="05000000000000000000" pitchFamily="2" charset="2"/>
        <a:buChar char="§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7030A0"/>
        </a:buClr>
        <a:buFont typeface="Wingdings" panose="05000000000000000000" pitchFamily="2" charset="2"/>
        <a:buChar char="§"/>
        <a:defRPr sz="24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7030A0"/>
        </a:buClr>
        <a:buFont typeface="Wingdings" panose="05000000000000000000" pitchFamily="2" charset="2"/>
        <a:buChar char="§"/>
        <a:defRPr sz="2000" b="0" i="0" kern="1200">
          <a:solidFill>
            <a:schemeClr val="accent4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7030A0"/>
        </a:buClr>
        <a:buFont typeface="Wingdings" panose="05000000000000000000" pitchFamily="2" charset="2"/>
        <a:buChar char="§"/>
        <a:defRPr sz="1800" b="0" i="0" kern="1200">
          <a:solidFill>
            <a:srgbClr val="080A4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Clr>
          <a:srgbClr val="7030A0"/>
        </a:buClr>
        <a:buFont typeface="Wingdings" panose="05000000000000000000" pitchFamily="2" charset="2"/>
        <a:buChar char="§"/>
        <a:defRPr sz="1800" b="0" i="0" kern="1200">
          <a:solidFill>
            <a:schemeClr val="bg1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868631-6486-41DA-A54B-FD526AB75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6197" y="3029857"/>
            <a:ext cx="7960109" cy="1655762"/>
          </a:xfrm>
        </p:spPr>
        <p:txBody>
          <a:bodyPr>
            <a:noAutofit/>
          </a:bodyPr>
          <a:lstStyle/>
          <a:p>
            <a:pPr algn="r"/>
            <a:r>
              <a:rPr lang="en-US" sz="3600" dirty="0"/>
              <a:t>Evaluating the Effectiveness of Machine Learning in Storage Systems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5B2563D-7F27-4DB5-85CE-9F7C46091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4024" y="4646901"/>
            <a:ext cx="7292282" cy="1655762"/>
          </a:xfrm>
        </p:spPr>
        <p:txBody>
          <a:bodyPr/>
          <a:lstStyle/>
          <a:p>
            <a:pPr algn="r"/>
            <a:r>
              <a:rPr lang="en-US" dirty="0"/>
              <a:t>Are We Taking the Right Direction?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8876F6B-3339-4CA6-A592-E53C9BBA129A}"/>
              </a:ext>
            </a:extLst>
          </p:cNvPr>
          <p:cNvSpPr txBox="1">
            <a:spLocks/>
          </p:cNvSpPr>
          <p:nvPr/>
        </p:nvSpPr>
        <p:spPr>
          <a:xfrm>
            <a:off x="3174936" y="5804496"/>
            <a:ext cx="2988214" cy="49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400" b="0" i="0" kern="1200">
                <a:solidFill>
                  <a:srgbClr val="D3E2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Rahul Vishwakarma</a:t>
            </a:r>
          </a:p>
        </p:txBody>
      </p:sp>
      <p:pic>
        <p:nvPicPr>
          <p:cNvPr id="1026" name="Picture 2" descr="CSULB Center for Health Equity Research">
            <a:extLst>
              <a:ext uri="{FF2B5EF4-FFF2-40B4-BE49-F238E27FC236}">
                <a16:creationId xmlns:a16="http://schemas.microsoft.com/office/drawing/2014/main" id="{242CBD15-A397-B86C-100C-0A1A169D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11" y="552036"/>
            <a:ext cx="1153176" cy="108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E8BFD179-C2CA-65ED-81AF-9AB8138A5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15" y="552035"/>
            <a:ext cx="1089853" cy="1089853"/>
          </a:xfrm>
          <a:prstGeom prst="rect">
            <a:avLst/>
          </a:prstGeom>
        </p:spPr>
      </p:pic>
      <p:sp>
        <p:nvSpPr>
          <p:cNvPr id="17" name="Subtitle 4">
            <a:extLst>
              <a:ext uri="{FF2B5EF4-FFF2-40B4-BE49-F238E27FC236}">
                <a16:creationId xmlns:a16="http://schemas.microsoft.com/office/drawing/2014/main" id="{E5A175D2-4F87-FB6E-B453-247B5C1F2DBC}"/>
              </a:ext>
            </a:extLst>
          </p:cNvPr>
          <p:cNvSpPr txBox="1">
            <a:spLocks/>
          </p:cNvSpPr>
          <p:nvPr/>
        </p:nvSpPr>
        <p:spPr>
          <a:xfrm>
            <a:off x="6190365" y="5809666"/>
            <a:ext cx="2094191" cy="49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400" b="0" i="0" kern="1200">
                <a:solidFill>
                  <a:srgbClr val="D3E2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Bing Liu</a:t>
            </a: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5ACAE04A-34E5-F3DE-5525-A92EF68B9F0D}"/>
              </a:ext>
            </a:extLst>
          </p:cNvPr>
          <p:cNvSpPr txBox="1">
            <a:spLocks/>
          </p:cNvSpPr>
          <p:nvPr/>
        </p:nvSpPr>
        <p:spPr>
          <a:xfrm>
            <a:off x="8598092" y="5799878"/>
            <a:ext cx="2988214" cy="49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400" b="0" i="0" kern="1200">
                <a:solidFill>
                  <a:srgbClr val="D3E2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Jinha Hwang</a:t>
            </a:r>
          </a:p>
        </p:txBody>
      </p:sp>
      <p:sp>
        <p:nvSpPr>
          <p:cNvPr id="20" name="Subtitle 4">
            <a:extLst>
              <a:ext uri="{FF2B5EF4-FFF2-40B4-BE49-F238E27FC236}">
                <a16:creationId xmlns:a16="http://schemas.microsoft.com/office/drawing/2014/main" id="{CDBD2EE5-C27B-ACB6-B424-789CE4B87FDB}"/>
              </a:ext>
            </a:extLst>
          </p:cNvPr>
          <p:cNvSpPr txBox="1">
            <a:spLocks/>
          </p:cNvSpPr>
          <p:nvPr/>
        </p:nvSpPr>
        <p:spPr>
          <a:xfrm>
            <a:off x="8488505" y="6202731"/>
            <a:ext cx="3102086" cy="49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400" b="0" i="0" kern="1200">
                <a:solidFill>
                  <a:srgbClr val="D3E2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bg1"/>
                </a:solidFill>
              </a:rPr>
              <a:t>California State University Long Beach</a:t>
            </a:r>
          </a:p>
        </p:txBody>
      </p:sp>
      <p:sp>
        <p:nvSpPr>
          <p:cNvPr id="21" name="Subtitle 4">
            <a:extLst>
              <a:ext uri="{FF2B5EF4-FFF2-40B4-BE49-F238E27FC236}">
                <a16:creationId xmlns:a16="http://schemas.microsoft.com/office/drawing/2014/main" id="{28B4BE90-3B1B-B6AC-2073-B1CF632453B4}"/>
              </a:ext>
            </a:extLst>
          </p:cNvPr>
          <p:cNvSpPr txBox="1">
            <a:spLocks/>
          </p:cNvSpPr>
          <p:nvPr/>
        </p:nvSpPr>
        <p:spPr>
          <a:xfrm>
            <a:off x="6088767" y="6197560"/>
            <a:ext cx="2190995" cy="49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400" b="0" i="0" kern="1200">
                <a:solidFill>
                  <a:srgbClr val="D3E2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bg1"/>
                </a:solidFill>
              </a:rPr>
              <a:t>Dell Technologies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5FDDC226-F872-6C45-3EA1-9FFAE8974E53}"/>
              </a:ext>
            </a:extLst>
          </p:cNvPr>
          <p:cNvSpPr txBox="1">
            <a:spLocks/>
          </p:cNvSpPr>
          <p:nvPr/>
        </p:nvSpPr>
        <p:spPr>
          <a:xfrm>
            <a:off x="3067009" y="6202730"/>
            <a:ext cx="3102086" cy="49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400" b="0" i="0" kern="1200">
                <a:solidFill>
                  <a:srgbClr val="D3E25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>
                <a:solidFill>
                  <a:schemeClr val="bg1"/>
                </a:solidFill>
              </a:rPr>
              <a:t>California State University Long Beach</a:t>
            </a:r>
          </a:p>
        </p:txBody>
      </p:sp>
      <p:pic>
        <p:nvPicPr>
          <p:cNvPr id="15" name="Picture 14" descr="A black background with blue and white text&#10;&#10;Description automatically generated">
            <a:extLst>
              <a:ext uri="{FF2B5EF4-FFF2-40B4-BE49-F238E27FC236}">
                <a16:creationId xmlns:a16="http://schemas.microsoft.com/office/drawing/2014/main" id="{5F50959D-E4B7-3677-9904-170B03372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72" y="1770424"/>
            <a:ext cx="3866861" cy="137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2B5E-481B-4546-A88F-AB2F591A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8374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1ACD-E0A1-DD2C-B7E1-FF2C3F50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8C4E-0A80-582D-627B-DF6E54E64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/>
              <a:t>Limited Training Data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Real-time Requirements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Adaptation to Shifting Needs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Complex Cost Models</a:t>
            </a:r>
          </a:p>
        </p:txBody>
      </p:sp>
    </p:spTree>
    <p:extLst>
      <p:ext uri="{BB962C8B-B14F-4D97-AF65-F5344CB8AC3E}">
        <p14:creationId xmlns:p14="http://schemas.microsoft.com/office/powerpoint/2010/main" val="253310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1ACD-E0A1-DD2C-B7E1-FF2C3F50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8C4E-0A80-582D-627B-DF6E54E64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How we handle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Add synthetic data (GAN) and 10 by 10 Rule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Imbalanced dataset (classification)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Synthetic Minority Oversampling </a:t>
            </a:r>
            <a:r>
              <a:rPr lang="en-US" sz="2800" dirty="0" err="1"/>
              <a:t>TEchnique</a:t>
            </a:r>
            <a:r>
              <a:rPr lang="en-US" sz="2800" dirty="0"/>
              <a:t> (SMOTE)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77F73-A626-5F8A-6C9F-700DB963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43" y="4488092"/>
            <a:ext cx="8319438" cy="1753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B404B3-777F-0A23-67A1-1A2546E47113}"/>
              </a:ext>
            </a:extLst>
          </p:cNvPr>
          <p:cNvSpPr/>
          <p:nvPr/>
        </p:nvSpPr>
        <p:spPr>
          <a:xfrm>
            <a:off x="2646947" y="5736619"/>
            <a:ext cx="1347537" cy="343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1ACD-E0A1-DD2C-B7E1-FF2C3F50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 </a:t>
            </a:r>
          </a:p>
        </p:txBody>
      </p:sp>
      <p:pic>
        <p:nvPicPr>
          <p:cNvPr id="12292" name="Picture 4" descr="No alt text provided for this image">
            <a:extLst>
              <a:ext uri="{FF2B5EF4-FFF2-40B4-BE49-F238E27FC236}">
                <a16:creationId xmlns:a16="http://schemas.microsoft.com/office/drawing/2014/main" id="{34DFE25A-A95C-A40A-1C9C-26AF635A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1160586"/>
            <a:ext cx="4264025" cy="426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No alt text provided for this image">
            <a:extLst>
              <a:ext uri="{FF2B5EF4-FFF2-40B4-BE49-F238E27FC236}">
                <a16:creationId xmlns:a16="http://schemas.microsoft.com/office/drawing/2014/main" id="{0594DCAF-8785-1942-29E8-C617A56D2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073" y="1160585"/>
            <a:ext cx="4264026" cy="42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EE8323-EC66-08D9-56A5-EB8A8B503EA8}"/>
              </a:ext>
            </a:extLst>
          </p:cNvPr>
          <p:cNvSpPr txBox="1"/>
          <p:nvPr/>
        </p:nvSpPr>
        <p:spPr>
          <a:xfrm>
            <a:off x="2662655" y="5594686"/>
            <a:ext cx="289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Expected Calibration Error</a:t>
            </a:r>
            <a:b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before SMOTE </a:t>
            </a:r>
            <a:r>
              <a:rPr lang="en-US" b="1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0.0265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59158-8984-E455-00F2-5C1B5A61BEBC}"/>
              </a:ext>
            </a:extLst>
          </p:cNvPr>
          <p:cNvSpPr txBox="1"/>
          <p:nvPr/>
        </p:nvSpPr>
        <p:spPr>
          <a:xfrm>
            <a:off x="7253705" y="5594686"/>
            <a:ext cx="2894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Expected Calibration Error</a:t>
            </a:r>
            <a:b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SMOTE </a:t>
            </a:r>
            <a:r>
              <a:rPr lang="en-US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0.0799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ACE36-5B43-6F2C-D9C0-D15AF2282993}"/>
              </a:ext>
            </a:extLst>
          </p:cNvPr>
          <p:cNvSpPr txBox="1"/>
          <p:nvPr/>
        </p:nvSpPr>
        <p:spPr>
          <a:xfrm>
            <a:off x="6424073" y="791255"/>
            <a:ext cx="523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SMOTE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has degraded calibration by </a:t>
            </a:r>
            <a:r>
              <a:rPr lang="en-US" b="1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200%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C8199F-0110-5632-CCA8-5508A95A6AC4}"/>
              </a:ext>
            </a:extLst>
          </p:cNvPr>
          <p:cNvSpPr txBox="1"/>
          <p:nvPr/>
        </p:nvSpPr>
        <p:spPr>
          <a:xfrm>
            <a:off x="3927394" y="6454255"/>
            <a:ext cx="7640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www.linkedin.com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/posts/activity-7109928475876044800-e05R/</a:t>
            </a:r>
          </a:p>
        </p:txBody>
      </p:sp>
    </p:spTree>
    <p:extLst>
      <p:ext uri="{BB962C8B-B14F-4D97-AF65-F5344CB8AC3E}">
        <p14:creationId xmlns:p14="http://schemas.microsoft.com/office/powerpoint/2010/main" val="373086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2B5E-481B-4546-A88F-AB2F591A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the Gaps</a:t>
            </a:r>
          </a:p>
        </p:txBody>
      </p:sp>
    </p:spTree>
    <p:extLst>
      <p:ext uri="{BB962C8B-B14F-4D97-AF65-F5344CB8AC3E}">
        <p14:creationId xmlns:p14="http://schemas.microsoft.com/office/powerpoint/2010/main" val="240647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1ACD-E0A1-DD2C-B7E1-FF2C3F50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Gaps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1169B7-383E-237B-DA28-CD175A626469}"/>
              </a:ext>
            </a:extLst>
          </p:cNvPr>
          <p:cNvGrpSpPr/>
          <p:nvPr/>
        </p:nvGrpSpPr>
        <p:grpSpPr>
          <a:xfrm>
            <a:off x="1316938" y="2282856"/>
            <a:ext cx="9215532" cy="2412390"/>
            <a:chOff x="1316938" y="2651822"/>
            <a:chExt cx="9215532" cy="24123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6F3717-6B04-9D5D-5E13-FF6B1D4172FE}"/>
                </a:ext>
              </a:extLst>
            </p:cNvPr>
            <p:cNvSpPr/>
            <p:nvPr/>
          </p:nvSpPr>
          <p:spPr>
            <a:xfrm>
              <a:off x="4933943" y="4338227"/>
              <a:ext cx="238682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defRPr/>
              </a:pPr>
              <a:r>
                <a:rPr lang="en-US" sz="2000" dirty="0">
                  <a:solidFill>
                    <a:srgbClr val="9751C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Trust, Transparency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BB280E5-BB4E-76D5-5993-6A04D5EE2F57}"/>
                </a:ext>
              </a:extLst>
            </p:cNvPr>
            <p:cNvCxnSpPr/>
            <p:nvPr/>
          </p:nvCxnSpPr>
          <p:spPr>
            <a:xfrm>
              <a:off x="5018214" y="4300648"/>
              <a:ext cx="2103120" cy="0"/>
            </a:xfrm>
            <a:prstGeom prst="line">
              <a:avLst/>
            </a:prstGeom>
            <a:ln w="19050" cap="sq">
              <a:solidFill>
                <a:srgbClr val="9751C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35C52-D243-EA09-A953-297C2B514C95}"/>
                </a:ext>
              </a:extLst>
            </p:cNvPr>
            <p:cNvSpPr/>
            <p:nvPr/>
          </p:nvSpPr>
          <p:spPr>
            <a:xfrm>
              <a:off x="5098656" y="3451927"/>
              <a:ext cx="2057400" cy="45720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0" tIns="91440" rIns="0" bIns="91440" rtlCol="0" anchor="t">
              <a:no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481"/>
                </a:spcBef>
                <a:spcAft>
                  <a:spcPts val="0"/>
                </a:spcAft>
                <a:defRPr/>
              </a:pPr>
              <a:r>
                <a:rPr lang="en-US" sz="2800" dirty="0">
                  <a:solidFill>
                    <a:srgbClr val="9751C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Explainable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7A0986A-D330-C1BC-5619-0B09326F478E}"/>
                </a:ext>
              </a:extLst>
            </p:cNvPr>
            <p:cNvGrpSpPr/>
            <p:nvPr/>
          </p:nvGrpSpPr>
          <p:grpSpPr>
            <a:xfrm>
              <a:off x="5832761" y="2770641"/>
              <a:ext cx="589192" cy="539693"/>
              <a:chOff x="3777916" y="553453"/>
              <a:chExt cx="1479883" cy="135555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8CB08E-F89A-F182-AD4A-5491DC85B452}"/>
                  </a:ext>
                </a:extLst>
              </p:cNvPr>
              <p:cNvSpPr/>
              <p:nvPr/>
            </p:nvSpPr>
            <p:spPr>
              <a:xfrm>
                <a:off x="3777916" y="553453"/>
                <a:ext cx="409073" cy="409073"/>
              </a:xfrm>
              <a:prstGeom prst="rect">
                <a:avLst/>
              </a:prstGeom>
              <a:noFill/>
              <a:ln w="12700" cmpd="sng">
                <a:solidFill>
                  <a:srgbClr val="9751CB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FC27F7E-EBCD-3661-55F4-09938812C87D}"/>
                  </a:ext>
                </a:extLst>
              </p:cNvPr>
              <p:cNvSpPr/>
              <p:nvPr/>
            </p:nvSpPr>
            <p:spPr>
              <a:xfrm>
                <a:off x="4848726" y="553453"/>
                <a:ext cx="409073" cy="409073"/>
              </a:xfrm>
              <a:prstGeom prst="ellipse">
                <a:avLst/>
              </a:prstGeom>
              <a:noFill/>
              <a:ln w="12700" cmpd="sng">
                <a:solidFill>
                  <a:srgbClr val="9751CB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AD6CDF7-2DF4-B7AE-13C8-B35AF43AC0AD}"/>
                  </a:ext>
                </a:extLst>
              </p:cNvPr>
              <p:cNvSpPr/>
              <p:nvPr/>
            </p:nvSpPr>
            <p:spPr>
              <a:xfrm>
                <a:off x="4313319" y="962526"/>
                <a:ext cx="409073" cy="409073"/>
              </a:xfrm>
              <a:prstGeom prst="ellipse">
                <a:avLst/>
              </a:prstGeom>
              <a:noFill/>
              <a:ln w="12700" cmpd="sng">
                <a:solidFill>
                  <a:srgbClr val="9751CB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4B59174-460F-87D3-D4AB-AB0B91260F81}"/>
                  </a:ext>
                </a:extLst>
              </p:cNvPr>
              <p:cNvSpPr/>
              <p:nvPr/>
            </p:nvSpPr>
            <p:spPr>
              <a:xfrm>
                <a:off x="3777916" y="1499937"/>
                <a:ext cx="409073" cy="409073"/>
              </a:xfrm>
              <a:prstGeom prst="ellipse">
                <a:avLst/>
              </a:prstGeom>
              <a:noFill/>
              <a:ln w="12700" cmpd="sng">
                <a:solidFill>
                  <a:srgbClr val="9751CB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52C155-93C0-720F-A015-3F9855DCC9D5}"/>
                  </a:ext>
                </a:extLst>
              </p:cNvPr>
              <p:cNvSpPr/>
              <p:nvPr/>
            </p:nvSpPr>
            <p:spPr>
              <a:xfrm>
                <a:off x="4848725" y="1499937"/>
                <a:ext cx="409073" cy="409073"/>
              </a:xfrm>
              <a:prstGeom prst="rect">
                <a:avLst/>
              </a:prstGeom>
              <a:noFill/>
              <a:ln w="12700" cmpd="sng">
                <a:solidFill>
                  <a:srgbClr val="9751CB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56D3EA-310B-4588-D37C-0EDD4C35A755}"/>
                  </a:ext>
                </a:extLst>
              </p:cNvPr>
              <p:cNvSpPr/>
              <p:nvPr/>
            </p:nvSpPr>
            <p:spPr>
              <a:xfrm>
                <a:off x="4313320" y="1499936"/>
                <a:ext cx="409073" cy="409073"/>
              </a:xfrm>
              <a:prstGeom prst="rect">
                <a:avLst/>
              </a:prstGeom>
              <a:noFill/>
              <a:ln w="12700" cmpd="sng">
                <a:solidFill>
                  <a:srgbClr val="9751CB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75BC896-446F-7F41-A7AC-2EB2B57EDA24}"/>
                  </a:ext>
                </a:extLst>
              </p:cNvPr>
              <p:cNvCxnSpPr>
                <a:stCxn id="11" idx="3"/>
                <a:endCxn id="12" idx="2"/>
              </p:cNvCxnSpPr>
              <p:nvPr/>
            </p:nvCxnSpPr>
            <p:spPr>
              <a:xfrm>
                <a:off x="4186989" y="757990"/>
                <a:ext cx="661737" cy="0"/>
              </a:xfrm>
              <a:prstGeom prst="line">
                <a:avLst/>
              </a:prstGeom>
              <a:ln w="12700" cmpd="sng">
                <a:solidFill>
                  <a:srgbClr val="9751C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BC737BE-A390-4D32-6B68-2B8170BE5AFF}"/>
                  </a:ext>
                </a:extLst>
              </p:cNvPr>
              <p:cNvCxnSpPr>
                <a:stCxn id="12" idx="4"/>
                <a:endCxn id="15" idx="0"/>
              </p:cNvCxnSpPr>
              <p:nvPr/>
            </p:nvCxnSpPr>
            <p:spPr>
              <a:xfrm flipH="1">
                <a:off x="5053262" y="962526"/>
                <a:ext cx="1" cy="537411"/>
              </a:xfrm>
              <a:prstGeom prst="line">
                <a:avLst/>
              </a:prstGeom>
              <a:ln w="12700" cmpd="sng">
                <a:solidFill>
                  <a:srgbClr val="9751C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23D25F4-3A7A-6021-C910-465A3CE982B0}"/>
                  </a:ext>
                </a:extLst>
              </p:cNvPr>
              <p:cNvCxnSpPr>
                <a:stCxn id="15" idx="1"/>
                <a:endCxn id="16" idx="3"/>
              </p:cNvCxnSpPr>
              <p:nvPr/>
            </p:nvCxnSpPr>
            <p:spPr>
              <a:xfrm flipH="1" flipV="1">
                <a:off x="4722393" y="1704473"/>
                <a:ext cx="126332" cy="1"/>
              </a:xfrm>
              <a:prstGeom prst="line">
                <a:avLst/>
              </a:prstGeom>
              <a:ln w="12700" cmpd="sng">
                <a:solidFill>
                  <a:srgbClr val="9751C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81F28F-B90A-2994-46A5-8DFF36142B1B}"/>
                  </a:ext>
                </a:extLst>
              </p:cNvPr>
              <p:cNvCxnSpPr>
                <a:stCxn id="16" idx="0"/>
                <a:endCxn id="13" idx="4"/>
              </p:cNvCxnSpPr>
              <p:nvPr/>
            </p:nvCxnSpPr>
            <p:spPr>
              <a:xfrm flipH="1" flipV="1">
                <a:off x="4517856" y="1371599"/>
                <a:ext cx="1" cy="128337"/>
              </a:xfrm>
              <a:prstGeom prst="line">
                <a:avLst/>
              </a:prstGeom>
              <a:ln w="12700" cmpd="sng">
                <a:solidFill>
                  <a:srgbClr val="9751C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34EE995-6C29-2EA8-C5FA-6624AD111CC3}"/>
                  </a:ext>
                </a:extLst>
              </p:cNvPr>
              <p:cNvCxnSpPr>
                <a:stCxn id="13" idx="3"/>
                <a:endCxn id="14" idx="7"/>
              </p:cNvCxnSpPr>
              <p:nvPr/>
            </p:nvCxnSpPr>
            <p:spPr>
              <a:xfrm flipH="1">
                <a:off x="4127082" y="1311692"/>
                <a:ext cx="246144" cy="248152"/>
              </a:xfrm>
              <a:prstGeom prst="line">
                <a:avLst/>
              </a:prstGeom>
              <a:ln w="12700" cmpd="sng">
                <a:solidFill>
                  <a:srgbClr val="9751CB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77580A-3434-0C04-9FE2-D394B993F43C}"/>
                </a:ext>
              </a:extLst>
            </p:cNvPr>
            <p:cNvSpPr/>
            <p:nvPr/>
          </p:nvSpPr>
          <p:spPr>
            <a:xfrm>
              <a:off x="1316938" y="3444490"/>
              <a:ext cx="3016765" cy="457200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wrap="square" lIns="0" tIns="91440" rIns="0" bIns="91440" rtlCol="0" anchor="t">
              <a:no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481"/>
                </a:spcBef>
                <a:spcAft>
                  <a:spcPts val="0"/>
                </a:spcAft>
                <a:defRPr/>
              </a:pPr>
              <a:r>
                <a:rPr lang="en-US" sz="2800" dirty="0">
                  <a:solidFill>
                    <a:srgbClr val="99C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Uncertainty-Aware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CB453FB-8A05-99AA-888B-2C6A7EB1F82B}"/>
                </a:ext>
              </a:extLst>
            </p:cNvPr>
            <p:cNvSpPr/>
            <p:nvPr/>
          </p:nvSpPr>
          <p:spPr>
            <a:xfrm>
              <a:off x="1806425" y="4356326"/>
              <a:ext cx="20815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ts val="0"/>
                </a:spcBef>
                <a:defRPr/>
              </a:pPr>
              <a:r>
                <a:rPr lang="en-US" sz="2000" dirty="0">
                  <a:solidFill>
                    <a:srgbClr val="99CC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Algorithmic randomness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5932CD-E644-03A7-1426-ECE3A7310F6B}"/>
                </a:ext>
              </a:extLst>
            </p:cNvPr>
            <p:cNvCxnSpPr/>
            <p:nvPr/>
          </p:nvCxnSpPr>
          <p:spPr>
            <a:xfrm>
              <a:off x="1829549" y="4300648"/>
              <a:ext cx="2103120" cy="0"/>
            </a:xfrm>
            <a:prstGeom prst="line">
              <a:avLst/>
            </a:prstGeom>
            <a:ln w="19050" cap="sq">
              <a:solidFill>
                <a:srgbClr val="99CC00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694ABAE-A4DB-33D8-6A79-0E7C7A40A73C}"/>
                </a:ext>
              </a:extLst>
            </p:cNvPr>
            <p:cNvGrpSpPr/>
            <p:nvPr/>
          </p:nvGrpSpPr>
          <p:grpSpPr>
            <a:xfrm>
              <a:off x="2422310" y="2681129"/>
              <a:ext cx="849821" cy="1004545"/>
              <a:chOff x="4436130" y="1965153"/>
              <a:chExt cx="849821" cy="1004545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7AA28604-277D-6506-33A2-698E7CA9AAE7}"/>
                  </a:ext>
                </a:extLst>
              </p:cNvPr>
              <p:cNvSpPr/>
              <p:nvPr/>
            </p:nvSpPr>
            <p:spPr>
              <a:xfrm>
                <a:off x="4521135" y="2056159"/>
                <a:ext cx="667963" cy="789577"/>
              </a:xfrm>
              <a:prstGeom prst="arc">
                <a:avLst>
                  <a:gd name="adj1" fmla="val 10924359"/>
                  <a:gd name="adj2" fmla="val 0"/>
                </a:avLst>
              </a:prstGeom>
              <a:ln w="6350" cmpd="sng">
                <a:solidFill>
                  <a:srgbClr val="99CC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33B94B-0131-3FF1-67F1-B043BE017F95}"/>
                  </a:ext>
                </a:extLst>
              </p:cNvPr>
              <p:cNvSpPr/>
              <p:nvPr/>
            </p:nvSpPr>
            <p:spPr>
              <a:xfrm>
                <a:off x="4436130" y="1965153"/>
                <a:ext cx="849821" cy="1004545"/>
              </a:xfrm>
              <a:prstGeom prst="arc">
                <a:avLst>
                  <a:gd name="adj1" fmla="val 10924359"/>
                  <a:gd name="adj2" fmla="val 0"/>
                </a:avLst>
              </a:prstGeom>
              <a:ln w="6350" cmpd="sng">
                <a:solidFill>
                  <a:srgbClr val="99CC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lowchart: Terminator 22">
                <a:extLst>
                  <a:ext uri="{FF2B5EF4-FFF2-40B4-BE49-F238E27FC236}">
                    <a16:creationId xmlns:a16="http://schemas.microsoft.com/office/drawing/2014/main" id="{00A67237-D87C-7EE0-406C-87DAFA55FA74}"/>
                  </a:ext>
                </a:extLst>
              </p:cNvPr>
              <p:cNvSpPr/>
              <p:nvPr/>
            </p:nvSpPr>
            <p:spPr>
              <a:xfrm rot="2640000">
                <a:off x="4597465" y="2264176"/>
                <a:ext cx="117630" cy="45719"/>
              </a:xfrm>
              <a:prstGeom prst="flowChartTerminator">
                <a:avLst/>
              </a:prstGeom>
              <a:solidFill>
                <a:schemeClr val="bg1"/>
              </a:solidFill>
              <a:ln w="12700" cmpd="sng">
                <a:solidFill>
                  <a:srgbClr val="99CC00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30" name="Flowchart: Terminator 23">
                <a:extLst>
                  <a:ext uri="{FF2B5EF4-FFF2-40B4-BE49-F238E27FC236}">
                    <a16:creationId xmlns:a16="http://schemas.microsoft.com/office/drawing/2014/main" id="{A5CA254F-6113-BD97-F744-FD15771FB389}"/>
                  </a:ext>
                </a:extLst>
              </p:cNvPr>
              <p:cNvSpPr/>
              <p:nvPr/>
            </p:nvSpPr>
            <p:spPr>
              <a:xfrm rot="3720000">
                <a:off x="4683212" y="2166543"/>
                <a:ext cx="117630" cy="45719"/>
              </a:xfrm>
              <a:prstGeom prst="flowChartTerminator">
                <a:avLst/>
              </a:prstGeom>
              <a:solidFill>
                <a:schemeClr val="bg1"/>
              </a:solidFill>
              <a:ln w="12700" cmpd="sng">
                <a:solidFill>
                  <a:srgbClr val="99CC00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31" name="Flowchart: Terminator 24">
                <a:extLst>
                  <a:ext uri="{FF2B5EF4-FFF2-40B4-BE49-F238E27FC236}">
                    <a16:creationId xmlns:a16="http://schemas.microsoft.com/office/drawing/2014/main" id="{08E3E252-12DA-9D2C-5F9A-5D9F1F9F2F15}"/>
                  </a:ext>
                </a:extLst>
              </p:cNvPr>
              <p:cNvSpPr/>
              <p:nvPr/>
            </p:nvSpPr>
            <p:spPr>
              <a:xfrm rot="5400000">
                <a:off x="4803186" y="2121128"/>
                <a:ext cx="117630" cy="45719"/>
              </a:xfrm>
              <a:prstGeom prst="flowChartTerminator">
                <a:avLst/>
              </a:prstGeom>
              <a:solidFill>
                <a:schemeClr val="bg1"/>
              </a:solidFill>
              <a:ln w="12700" cmpd="sng">
                <a:solidFill>
                  <a:srgbClr val="99CC00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32" name="Flowchart: Terminator 25">
                <a:extLst>
                  <a:ext uri="{FF2B5EF4-FFF2-40B4-BE49-F238E27FC236}">
                    <a16:creationId xmlns:a16="http://schemas.microsoft.com/office/drawing/2014/main" id="{449BE0FF-440C-5AF5-4E09-BE9B1D7BEAB7}"/>
                  </a:ext>
                </a:extLst>
              </p:cNvPr>
              <p:cNvSpPr/>
              <p:nvPr/>
            </p:nvSpPr>
            <p:spPr>
              <a:xfrm rot="18960000">
                <a:off x="5011584" y="2264178"/>
                <a:ext cx="117630" cy="45719"/>
              </a:xfrm>
              <a:prstGeom prst="flowChartTerminator">
                <a:avLst/>
              </a:prstGeom>
              <a:solidFill>
                <a:schemeClr val="bg1"/>
              </a:solidFill>
              <a:ln w="12700" cmpd="sng">
                <a:solidFill>
                  <a:srgbClr val="99CC00"/>
                </a:solidFill>
              </a:ln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2000" dirty="0" err="1">
                  <a:solidFill>
                    <a:schemeClr val="tx2"/>
                  </a:solidFill>
                  <a:latin typeface="+mn-lt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6813B16-AFE4-C6BE-2FE8-B92B5311EDF5}"/>
                  </a:ext>
                </a:extLst>
              </p:cNvPr>
              <p:cNvGrpSpPr/>
              <p:nvPr/>
            </p:nvGrpSpPr>
            <p:grpSpPr>
              <a:xfrm rot="21240000">
                <a:off x="4755787" y="2090549"/>
                <a:ext cx="517737" cy="348843"/>
                <a:chOff x="3765722" y="2589671"/>
                <a:chExt cx="517737" cy="348843"/>
              </a:xfrm>
              <a:solidFill>
                <a:schemeClr val="bg1"/>
              </a:solidFill>
            </p:grpSpPr>
            <p:sp>
              <p:nvSpPr>
                <p:cNvPr id="34" name="Chord 33">
                  <a:extLst>
                    <a:ext uri="{FF2B5EF4-FFF2-40B4-BE49-F238E27FC236}">
                      <a16:creationId xmlns:a16="http://schemas.microsoft.com/office/drawing/2014/main" id="{A63B64DC-251A-6A7F-D95E-D591EBBCEA4D}"/>
                    </a:ext>
                  </a:extLst>
                </p:cNvPr>
                <p:cNvSpPr/>
                <p:nvPr/>
              </p:nvSpPr>
              <p:spPr>
                <a:xfrm rot="20160000">
                  <a:off x="3765722" y="2767326"/>
                  <a:ext cx="171188" cy="171188"/>
                </a:xfrm>
                <a:prstGeom prst="chord">
                  <a:avLst/>
                </a:prstGeom>
                <a:grpFill/>
                <a:ln w="12700" cmpd="sng">
                  <a:solidFill>
                    <a:srgbClr val="99CC00"/>
                  </a:solidFill>
                </a:ln>
                <a:effectLst/>
              </p:spPr>
              <p:txBody>
                <a:bodyPr wrap="square" lIns="182880" tIns="137160" rIns="137160" bIns="13716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0"/>
                    </a:spcAft>
                  </a:pPr>
                  <a:endParaRPr lang="en-US" sz="2000" dirty="0" err="1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35" name="Isosceles Triangle 28">
                  <a:extLst>
                    <a:ext uri="{FF2B5EF4-FFF2-40B4-BE49-F238E27FC236}">
                      <a16:creationId xmlns:a16="http://schemas.microsoft.com/office/drawing/2014/main" id="{259D3471-E1D6-6908-60CC-3C54DBD96A7E}"/>
                    </a:ext>
                  </a:extLst>
                </p:cNvPr>
                <p:cNvSpPr/>
                <p:nvPr/>
              </p:nvSpPr>
              <p:spPr>
                <a:xfrm rot="2820000">
                  <a:off x="3953255" y="2433631"/>
                  <a:ext cx="174163" cy="486244"/>
                </a:xfrm>
                <a:prstGeom prst="triangle">
                  <a:avLst/>
                </a:prstGeom>
                <a:grpFill/>
                <a:ln w="12700" cmpd="sng">
                  <a:solidFill>
                    <a:srgbClr val="99CC00"/>
                  </a:solidFill>
                </a:ln>
                <a:effectLst/>
              </p:spPr>
              <p:txBody>
                <a:bodyPr wrap="square" lIns="182880" tIns="137160" rIns="137160" bIns="13716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0"/>
                    </a:spcAft>
                  </a:pPr>
                  <a:endParaRPr lang="en-US" sz="2000" dirty="0" err="1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559CBD4-A98A-718D-1867-A962E56E475E}"/>
                </a:ext>
              </a:extLst>
            </p:cNvPr>
            <p:cNvGrpSpPr/>
            <p:nvPr/>
          </p:nvGrpSpPr>
          <p:grpSpPr>
            <a:xfrm>
              <a:off x="8366693" y="2651822"/>
              <a:ext cx="2165777" cy="2356568"/>
              <a:chOff x="8460096" y="2110253"/>
              <a:chExt cx="2165777" cy="235656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DCF9914-2CF0-172E-3F90-5AF1E6235150}"/>
                  </a:ext>
                </a:extLst>
              </p:cNvPr>
              <p:cNvSpPr/>
              <p:nvPr/>
            </p:nvSpPr>
            <p:spPr>
              <a:xfrm>
                <a:off x="8460096" y="3758935"/>
                <a:ext cx="210312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dirty="0">
                    <a:solidFill>
                      <a:srgbClr val="E1801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Bias, Fairness detection 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E37B2DE-1254-8C44-41BD-780C27A41BD8}"/>
                  </a:ext>
                </a:extLst>
              </p:cNvPr>
              <p:cNvCxnSpPr/>
              <p:nvPr/>
            </p:nvCxnSpPr>
            <p:spPr>
              <a:xfrm>
                <a:off x="8520589" y="3710017"/>
                <a:ext cx="2103120" cy="0"/>
              </a:xfrm>
              <a:prstGeom prst="line">
                <a:avLst/>
              </a:prstGeom>
              <a:ln w="19050" cap="sq">
                <a:solidFill>
                  <a:srgbClr val="E18015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125745D-75CD-0D99-88BD-482777EB601B}"/>
                  </a:ext>
                </a:extLst>
              </p:cNvPr>
              <p:cNvSpPr/>
              <p:nvPr/>
            </p:nvSpPr>
            <p:spPr>
              <a:xfrm>
                <a:off x="8460096" y="2912380"/>
                <a:ext cx="2165777" cy="45720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wrap="square" lIns="0" tIns="91440" rIns="0" bIns="91440" rtlCol="0" anchor="t">
                <a:noAutofit/>
              </a:bodyPr>
              <a:lstStyle/>
              <a:p>
                <a:pPr algn="ctr" fontAlgn="auto">
                  <a:lnSpc>
                    <a:spcPct val="90000"/>
                  </a:lnSpc>
                  <a:spcBef>
                    <a:spcPts val="481"/>
                  </a:spcBef>
                  <a:spcAft>
                    <a:spcPts val="0"/>
                  </a:spcAft>
                  <a:defRPr/>
                </a:pPr>
                <a:r>
                  <a:rPr lang="en-US" sz="2800" dirty="0">
                    <a:solidFill>
                      <a:srgbClr val="E1801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Interpretable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39421FE-EEB3-114F-ABB8-287B52123DA8}"/>
                  </a:ext>
                </a:extLst>
              </p:cNvPr>
              <p:cNvGrpSpPr/>
              <p:nvPr/>
            </p:nvGrpSpPr>
            <p:grpSpPr>
              <a:xfrm>
                <a:off x="9304250" y="2110253"/>
                <a:ext cx="536786" cy="533627"/>
                <a:chOff x="9455845" y="1836693"/>
                <a:chExt cx="371545" cy="408297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DDB76F1C-4BDE-26E5-46D7-9CCC2E9D63B1}"/>
                    </a:ext>
                  </a:extLst>
                </p:cNvPr>
                <p:cNvGrpSpPr/>
                <p:nvPr/>
              </p:nvGrpSpPr>
              <p:grpSpPr>
                <a:xfrm rot="18518331">
                  <a:off x="9341854" y="1950684"/>
                  <a:ext cx="408297" cy="180316"/>
                  <a:chOff x="5365974" y="929552"/>
                  <a:chExt cx="958623" cy="306629"/>
                </a:xfrm>
              </p:grpSpPr>
              <p:sp>
                <p:nvSpPr>
                  <p:cNvPr id="43" name="Flowchart: Stored Data 14">
                    <a:extLst>
                      <a:ext uri="{FF2B5EF4-FFF2-40B4-BE49-F238E27FC236}">
                        <a16:creationId xmlns:a16="http://schemas.microsoft.com/office/drawing/2014/main" id="{0F38A53B-F259-9D6B-DCAD-30B80377F507}"/>
                      </a:ext>
                    </a:extLst>
                  </p:cNvPr>
                  <p:cNvSpPr/>
                  <p:nvPr/>
                </p:nvSpPr>
                <p:spPr>
                  <a:xfrm>
                    <a:off x="5365974" y="929552"/>
                    <a:ext cx="492103" cy="306629"/>
                  </a:xfrm>
                  <a:prstGeom prst="flowChartOnlineStorage">
                    <a:avLst/>
                  </a:prstGeom>
                  <a:noFill/>
                  <a:ln w="12700" cmpd="sng">
                    <a:solidFill>
                      <a:srgbClr val="E18015"/>
                    </a:solidFill>
                  </a:ln>
                  <a:effectLst/>
                </p:spPr>
                <p:txBody>
                  <a:bodyPr wrap="square" lIns="182880" tIns="137160" rIns="137160" bIns="137160" rtlCol="0" anchor="ctr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0"/>
                      </a:spcAft>
                    </a:pPr>
                    <a:endParaRPr lang="en-US" sz="2000" dirty="0" err="1">
                      <a:solidFill>
                        <a:srgbClr val="FFC000"/>
                      </a:solidFill>
                      <a:latin typeface="+mn-lt"/>
                    </a:endParaRPr>
                  </a:p>
                </p:txBody>
              </p:sp>
              <p:sp>
                <p:nvSpPr>
                  <p:cNvPr id="44" name="Flowchart: Stored Data 15">
                    <a:extLst>
                      <a:ext uri="{FF2B5EF4-FFF2-40B4-BE49-F238E27FC236}">
                        <a16:creationId xmlns:a16="http://schemas.microsoft.com/office/drawing/2014/main" id="{CA2413CB-656D-4F38-4E66-DAA0DBE55068}"/>
                      </a:ext>
                    </a:extLst>
                  </p:cNvPr>
                  <p:cNvSpPr/>
                  <p:nvPr/>
                </p:nvSpPr>
                <p:spPr>
                  <a:xfrm flipH="1">
                    <a:off x="5832494" y="929552"/>
                    <a:ext cx="492103" cy="306629"/>
                  </a:xfrm>
                  <a:prstGeom prst="flowChartOnlineStorage">
                    <a:avLst/>
                  </a:prstGeom>
                  <a:noFill/>
                  <a:ln w="12700" cmpd="sng">
                    <a:solidFill>
                      <a:srgbClr val="E18015"/>
                    </a:solidFill>
                  </a:ln>
                  <a:effectLst/>
                </p:spPr>
                <p:txBody>
                  <a:bodyPr wrap="square" lIns="182880" tIns="137160" rIns="137160" bIns="137160" rtlCol="0" anchor="ctr"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0"/>
                      </a:spcAft>
                    </a:pPr>
                    <a:endParaRPr lang="en-US" sz="2000" dirty="0" err="1">
                      <a:solidFill>
                        <a:srgbClr val="FFC000"/>
                      </a:solidFill>
                      <a:latin typeface="+mn-lt"/>
                    </a:endParaRPr>
                  </a:p>
                </p:txBody>
              </p:sp>
            </p:grpSp>
            <p:sp>
              <p:nvSpPr>
                <p:cNvPr id="42" name="Flowchart: Magnetic Disk 13">
                  <a:extLst>
                    <a:ext uri="{FF2B5EF4-FFF2-40B4-BE49-F238E27FC236}">
                      <a16:creationId xmlns:a16="http://schemas.microsoft.com/office/drawing/2014/main" id="{A354E6EE-D265-6DC2-3F53-9601DDAEB7B2}"/>
                    </a:ext>
                  </a:extLst>
                </p:cNvPr>
                <p:cNvSpPr/>
                <p:nvPr/>
              </p:nvSpPr>
              <p:spPr>
                <a:xfrm>
                  <a:off x="9583037" y="2118444"/>
                  <a:ext cx="244353" cy="106097"/>
                </a:xfrm>
                <a:prstGeom prst="flowChartMagneticDisk">
                  <a:avLst/>
                </a:prstGeom>
                <a:noFill/>
                <a:ln w="12700" cmpd="sng">
                  <a:solidFill>
                    <a:srgbClr val="E18015"/>
                  </a:solidFill>
                </a:ln>
                <a:effectLst/>
              </p:spPr>
              <p:txBody>
                <a:bodyPr wrap="square" lIns="182880" tIns="137160" rIns="137160" bIns="137160" rtlCol="0" anchor="ctr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0"/>
                    </a:spcAft>
                  </a:pPr>
                  <a:endParaRPr lang="en-US" sz="2000" dirty="0" err="1">
                    <a:solidFill>
                      <a:srgbClr val="FFC000"/>
                    </a:solidFill>
                    <a:latin typeface="+mn-lt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7650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4026-058E-DE29-AA76-F8E59A81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BD54-06F3-5D54-F5AA-984447CF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0" i="0" u="none" strike="noStrike" dirty="0">
                <a:effectLst/>
              </a:rPr>
              <a:t>SHAP for explaining individual predictions</a:t>
            </a:r>
          </a:p>
          <a:p>
            <a:pPr>
              <a:lnSpc>
                <a:spcPct val="150000"/>
              </a:lnSpc>
            </a:pPr>
            <a:r>
              <a:rPr lang="en-US" b="0" i="0" u="none" strike="noStrike" dirty="0">
                <a:effectLst/>
              </a:rPr>
              <a:t>Permutation feature importance</a:t>
            </a:r>
          </a:p>
          <a:p>
            <a:pPr>
              <a:lnSpc>
                <a:spcPct val="150000"/>
              </a:lnSpc>
            </a:pPr>
            <a:r>
              <a:rPr lang="en-US" b="0" i="0" u="none" strike="noStrike" dirty="0">
                <a:effectLst/>
              </a:rPr>
              <a:t>Partial dependence plots for feature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43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4026-058E-DE29-AA76-F8E59A81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Quantification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3D4CD68-4B54-0C94-ED03-44420CFC7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67" y="1600139"/>
            <a:ext cx="7716253" cy="341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5E9E1-7E19-9365-0E26-A8DCA81BFBF8}"/>
              </a:ext>
            </a:extLst>
          </p:cNvPr>
          <p:cNvSpPr txBox="1"/>
          <p:nvPr/>
        </p:nvSpPr>
        <p:spPr>
          <a:xfrm>
            <a:off x="2400967" y="5105096"/>
            <a:ext cx="3286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Lack of information (model)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C6543-C81D-4C06-3466-613030A303FB}"/>
              </a:ext>
            </a:extLst>
          </p:cNvPr>
          <p:cNvSpPr txBox="1"/>
          <p:nvPr/>
        </p:nvSpPr>
        <p:spPr>
          <a:xfrm>
            <a:off x="7093006" y="5105096"/>
            <a:ext cx="3454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Inherent randomness on data</a:t>
            </a:r>
          </a:p>
        </p:txBody>
      </p:sp>
    </p:spTree>
    <p:extLst>
      <p:ext uri="{BB962C8B-B14F-4D97-AF65-F5344CB8AC3E}">
        <p14:creationId xmlns:p14="http://schemas.microsoft.com/office/powerpoint/2010/main" val="249078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4026-058E-DE29-AA76-F8E59A81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Conformal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BD54-06F3-5D54-F5AA-984447CF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Degree of uncertainty </a:t>
            </a:r>
          </a:p>
          <a:p>
            <a:pPr>
              <a:lnSpc>
                <a:spcPct val="150000"/>
              </a:lnSpc>
            </a:pPr>
            <a:r>
              <a:rPr lang="en-US" dirty="0"/>
              <a:t>Can say – “</a:t>
            </a:r>
            <a:r>
              <a:rPr lang="en-US" i="1" dirty="0"/>
              <a:t>I don’t know</a:t>
            </a:r>
            <a:r>
              <a:rPr lang="en-US" dirty="0"/>
              <a:t>”</a:t>
            </a:r>
          </a:p>
          <a:p>
            <a:pPr>
              <a:lnSpc>
                <a:spcPct val="150000"/>
              </a:lnSpc>
            </a:pPr>
            <a:r>
              <a:rPr lang="en-US" dirty="0"/>
              <a:t>Metrics for data quality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F23D652-D8D9-D8DA-D8BB-BE8026CD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51" y="762000"/>
            <a:ext cx="63246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95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4026-058E-DE29-AA76-F8E59A81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BD54-06F3-5D54-F5AA-984447CF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good explanation? </a:t>
            </a:r>
          </a:p>
          <a:p>
            <a:r>
              <a:rPr lang="en-US" dirty="0"/>
              <a:t>What are we looking for?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Fairness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Privacy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Causality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44690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A83E-039E-4A9E-AD00-3027F547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778" y="3031270"/>
            <a:ext cx="2776090" cy="79546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2F77FF-EFB8-57EF-322B-A1F7F970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65" y="1202266"/>
            <a:ext cx="4453467" cy="445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705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27474-B0F8-2442-3D23-08C336A4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and Use Case</a:t>
            </a:r>
          </a:p>
        </p:txBody>
      </p:sp>
    </p:spTree>
    <p:extLst>
      <p:ext uri="{BB962C8B-B14F-4D97-AF65-F5344CB8AC3E}">
        <p14:creationId xmlns:p14="http://schemas.microsoft.com/office/powerpoint/2010/main" val="334831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8650-B81D-CAD8-4EB3-214AE1496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3D9F6-96E3-5628-5F71-1779A2D26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Management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Heath Analysis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 Scrubbing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Hot Sparing </a:t>
            </a:r>
          </a:p>
        </p:txBody>
      </p:sp>
    </p:spTree>
    <p:extLst>
      <p:ext uri="{BB962C8B-B14F-4D97-AF65-F5344CB8AC3E}">
        <p14:creationId xmlns:p14="http://schemas.microsoft.com/office/powerpoint/2010/main" val="99670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1ACD-E0A1-DD2C-B7E1-FF2C3F50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Drive Management </a:t>
            </a:r>
          </a:p>
        </p:txBody>
      </p:sp>
      <p:pic>
        <p:nvPicPr>
          <p:cNvPr id="8194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489FC32-0A33-7419-94F5-D2DB82A91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37" y="1366757"/>
            <a:ext cx="9577137" cy="495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00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D3F7-4212-BF33-176E-D6C3D5D1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Scrubbing</a:t>
            </a:r>
          </a:p>
        </p:txBody>
      </p:sp>
      <p:pic>
        <p:nvPicPr>
          <p:cNvPr id="9218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5132FF-6F47-7E18-BA18-E8EAD6BE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38" y="1904999"/>
            <a:ext cx="7975688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321D5D68-AB04-06AE-970B-AB47ECD10A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"/>
          <a:stretch/>
        </p:blipFill>
        <p:spPr>
          <a:xfrm>
            <a:off x="590611" y="1872915"/>
            <a:ext cx="2874484" cy="32512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524F6-59A6-9186-C650-D9DCD3AFB75E}"/>
              </a:ext>
            </a:extLst>
          </p:cNvPr>
          <p:cNvSpPr txBox="1"/>
          <p:nvPr/>
        </p:nvSpPr>
        <p:spPr>
          <a:xfrm>
            <a:off x="4058838" y="5234494"/>
            <a:ext cx="862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Identify which disk to scrub and when to scrub – implementing conformal prediction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E2008-D748-A4D0-19A4-0F8B279D1B61}"/>
              </a:ext>
            </a:extLst>
          </p:cNvPr>
          <p:cNvSpPr txBox="1"/>
          <p:nvPr/>
        </p:nvSpPr>
        <p:spPr>
          <a:xfrm>
            <a:off x="1209579" y="5234493"/>
            <a:ext cx="2643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Selective scrubbing</a:t>
            </a:r>
          </a:p>
        </p:txBody>
      </p:sp>
    </p:spTree>
    <p:extLst>
      <p:ext uri="{BB962C8B-B14F-4D97-AF65-F5344CB8AC3E}">
        <p14:creationId xmlns:p14="http://schemas.microsoft.com/office/powerpoint/2010/main" val="4149513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FB685-B97D-FB3A-C3E1-6F26A1A1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Use Case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25D0C-9D4E-D190-89D0-9DCF01B8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Risk aware anomaly detection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a risk sensitive system - business can’t tolerate even 0.001% of wrong prediction </a:t>
            </a:r>
          </a:p>
          <a:p>
            <a:pPr>
              <a:lnSpc>
                <a:spcPct val="150000"/>
              </a:lnSpc>
            </a:pPr>
            <a:r>
              <a:rPr lang="en-US" dirty="0"/>
              <a:t>Predictive maintenance </a:t>
            </a:r>
          </a:p>
          <a:p>
            <a:pPr>
              <a:lnSpc>
                <a:spcPct val="150000"/>
              </a:lnSpc>
            </a:pPr>
            <a:r>
              <a:rPr lang="en-US" dirty="0"/>
              <a:t>Adaptive key-rotation </a:t>
            </a:r>
          </a:p>
        </p:txBody>
      </p:sp>
    </p:spTree>
    <p:extLst>
      <p:ext uri="{BB962C8B-B14F-4D97-AF65-F5344CB8AC3E}">
        <p14:creationId xmlns:p14="http://schemas.microsoft.com/office/powerpoint/2010/main" val="144066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2B5E-481B-4546-A88F-AB2F591A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Contributing to Storage Community</a:t>
            </a:r>
          </a:p>
        </p:txBody>
      </p:sp>
    </p:spTree>
    <p:extLst>
      <p:ext uri="{BB962C8B-B14F-4D97-AF65-F5344CB8AC3E}">
        <p14:creationId xmlns:p14="http://schemas.microsoft.com/office/powerpoint/2010/main" val="1171068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4900-1516-0278-C36F-8E766873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963DF-DB8E-D617-FD3E-F0E1B32FC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Machine Learning is not domain-agnostic</a:t>
            </a:r>
          </a:p>
          <a:p>
            <a:pPr>
              <a:lnSpc>
                <a:spcPct val="150000"/>
              </a:lnSpc>
            </a:pPr>
            <a:r>
              <a:rPr lang="en-US" dirty="0"/>
              <a:t>There is no silver bullet framework </a:t>
            </a:r>
          </a:p>
          <a:p>
            <a:pPr>
              <a:lnSpc>
                <a:spcPct val="150000"/>
              </a:lnSpc>
            </a:pPr>
            <a:r>
              <a:rPr lang="en-US" dirty="0"/>
              <a:t>Potential actions which can refine and complement the model: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Uncertainty Quantification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Interpretability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Explainability</a:t>
            </a:r>
          </a:p>
        </p:txBody>
      </p:sp>
    </p:spTree>
    <p:extLst>
      <p:ext uri="{BB962C8B-B14F-4D97-AF65-F5344CB8AC3E}">
        <p14:creationId xmlns:p14="http://schemas.microsoft.com/office/powerpoint/2010/main" val="118518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8BF6E-668C-4C48-8BE6-848E4BCA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take a moment to rate this session.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14F6B-4D7E-4D4E-9E68-5129A2A4A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feedback is important to us. </a:t>
            </a:r>
          </a:p>
        </p:txBody>
      </p:sp>
    </p:spTree>
    <p:extLst>
      <p:ext uri="{BB962C8B-B14F-4D97-AF65-F5344CB8AC3E}">
        <p14:creationId xmlns:p14="http://schemas.microsoft.com/office/powerpoint/2010/main" val="1035171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1D410E0-824D-2ABB-8D00-37DF64A75E74}"/>
              </a:ext>
            </a:extLst>
          </p:cNvPr>
          <p:cNvSpPr/>
          <p:nvPr/>
        </p:nvSpPr>
        <p:spPr>
          <a:xfrm>
            <a:off x="6014895" y="1160586"/>
            <a:ext cx="4090737" cy="5153967"/>
          </a:xfrm>
          <a:prstGeom prst="rect">
            <a:avLst/>
          </a:prstGeom>
          <a:solidFill>
            <a:srgbClr val="92D050">
              <a:alpha val="3293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A65EC9-D26B-F447-31BB-A191AE9C1586}"/>
              </a:ext>
            </a:extLst>
          </p:cNvPr>
          <p:cNvSpPr/>
          <p:nvPr/>
        </p:nvSpPr>
        <p:spPr>
          <a:xfrm>
            <a:off x="1925053" y="1160586"/>
            <a:ext cx="4090737" cy="5153967"/>
          </a:xfrm>
          <a:prstGeom prst="rect">
            <a:avLst/>
          </a:prstGeom>
          <a:solidFill>
            <a:schemeClr val="accent1">
              <a:lumMod val="20000"/>
              <a:lumOff val="80000"/>
              <a:alpha val="6395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975646-5C00-4361-ACD6-CE5FC315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3074" name="Picture 2" descr="Circuit, Gears, Cassette, Road Bike, vintage, retro, classic, HD wallpaper">
            <a:extLst>
              <a:ext uri="{FF2B5EF4-FFF2-40B4-BE49-F238E27FC236}">
                <a16:creationId xmlns:a16="http://schemas.microsoft.com/office/drawing/2014/main" id="{CF208EC4-34A2-A64E-1503-517BED5FD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95" y="1397378"/>
            <a:ext cx="2907823" cy="43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E12B44-49AA-8E25-9B5B-A283B6C8E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527" y="1391086"/>
            <a:ext cx="2907823" cy="4368027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76084562-27AB-4C04-EBF8-080196B74D35}"/>
              </a:ext>
            </a:extLst>
          </p:cNvPr>
          <p:cNvSpPr txBox="1">
            <a:spLocks/>
          </p:cNvSpPr>
          <p:nvPr/>
        </p:nvSpPr>
        <p:spPr>
          <a:xfrm>
            <a:off x="2767686" y="5665259"/>
            <a:ext cx="4116496" cy="649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br>
              <a:rPr lang="en-US" dirty="0"/>
            </a:br>
            <a:r>
              <a:rPr lang="en-US" dirty="0"/>
              <a:t>Designed by </a:t>
            </a:r>
            <a:r>
              <a:rPr lang="en-US" b="1" i="1" dirty="0"/>
              <a:t>Human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2A44E2B-C4D5-4B29-22B1-A51A6458AAC8}"/>
              </a:ext>
            </a:extLst>
          </p:cNvPr>
          <p:cNvSpPr txBox="1">
            <a:spLocks/>
          </p:cNvSpPr>
          <p:nvPr/>
        </p:nvSpPr>
        <p:spPr>
          <a:xfrm>
            <a:off x="6873571" y="5743071"/>
            <a:ext cx="4116496" cy="649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500" dirty="0"/>
              <a:t>Learned from </a:t>
            </a:r>
            <a:r>
              <a:rPr lang="en-US" sz="2500" b="1" i="1" dirty="0"/>
              <a:t>Data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32D71108-03AA-DF81-B015-08420BF0B43B}"/>
              </a:ext>
            </a:extLst>
          </p:cNvPr>
          <p:cNvSpPr txBox="1">
            <a:spLocks/>
          </p:cNvSpPr>
          <p:nvPr/>
        </p:nvSpPr>
        <p:spPr>
          <a:xfrm rot="16200000">
            <a:off x="460873" y="3104353"/>
            <a:ext cx="4116496" cy="649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Machine Learning </a:t>
            </a:r>
            <a:r>
              <a:rPr lang="en-US" b="1" i="1" dirty="0"/>
              <a:t>Model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D5E59201-FA47-74D0-7E39-88D333625F35}"/>
              </a:ext>
            </a:extLst>
          </p:cNvPr>
          <p:cNvSpPr txBox="1">
            <a:spLocks/>
          </p:cNvSpPr>
          <p:nvPr/>
        </p:nvSpPr>
        <p:spPr>
          <a:xfrm rot="16200000">
            <a:off x="4474632" y="2726924"/>
            <a:ext cx="4116496" cy="649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500" dirty="0"/>
              <a:t>Model </a:t>
            </a:r>
            <a:r>
              <a:rPr lang="en-US" sz="2500" b="1" i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220469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0EFA4C-9D40-6C43-577D-09652FE2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598" y="4494637"/>
            <a:ext cx="3678923" cy="4149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17C3BD-F6E2-9D94-CCA4-42FDDFE3C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402" y="5713437"/>
            <a:ext cx="4255429" cy="45391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6DE1B9B-8956-061F-B0A9-B4351919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BD7852B0-EE24-9F96-EDCF-2E951E5C553A}"/>
              </a:ext>
            </a:extLst>
          </p:cNvPr>
          <p:cNvSpPr txBox="1">
            <a:spLocks/>
          </p:cNvSpPr>
          <p:nvPr/>
        </p:nvSpPr>
        <p:spPr>
          <a:xfrm>
            <a:off x="1466256" y="4343397"/>
            <a:ext cx="3385135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Given a dataset 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F032919A-427F-6EA3-CDED-1E6895F319B7}"/>
              </a:ext>
            </a:extLst>
          </p:cNvPr>
          <p:cNvSpPr txBox="1">
            <a:spLocks/>
          </p:cNvSpPr>
          <p:nvPr/>
        </p:nvSpPr>
        <p:spPr>
          <a:xfrm>
            <a:off x="1466256" y="4917977"/>
            <a:ext cx="1607684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Pick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9FF5C-BCBC-0934-9B44-BA3C5157D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801" y="5088123"/>
            <a:ext cx="186026" cy="465066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EB2CE300-260D-33A9-BF44-2150977828CE}"/>
              </a:ext>
            </a:extLst>
          </p:cNvPr>
          <p:cNvSpPr txBox="1">
            <a:spLocks/>
          </p:cNvSpPr>
          <p:nvPr/>
        </p:nvSpPr>
        <p:spPr>
          <a:xfrm>
            <a:off x="3073940" y="4920633"/>
            <a:ext cx="4424514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that minimizes the Loss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88711C-9DB9-DD5E-F293-CD16E9B0F9D7}"/>
              </a:ext>
            </a:extLst>
          </p:cNvPr>
          <p:cNvSpPr/>
          <p:nvPr/>
        </p:nvSpPr>
        <p:spPr>
          <a:xfrm>
            <a:off x="3716390" y="1658212"/>
            <a:ext cx="3385135" cy="1767838"/>
          </a:xfrm>
          <a:prstGeom prst="roundRect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FAFA3137-B832-FDD6-495F-7C633E0394FD}"/>
              </a:ext>
            </a:extLst>
          </p:cNvPr>
          <p:cNvSpPr txBox="1">
            <a:spLocks/>
          </p:cNvSpPr>
          <p:nvPr/>
        </p:nvSpPr>
        <p:spPr>
          <a:xfrm>
            <a:off x="1273556" y="2130120"/>
            <a:ext cx="1518245" cy="795460"/>
          </a:xfrm>
          <a:prstGeom prst="rect">
            <a:avLst/>
          </a:prstGeom>
          <a:solidFill>
            <a:schemeClr val="accent1">
              <a:lumMod val="20000"/>
              <a:lumOff val="80000"/>
              <a:alpha val="56884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Input (x)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0D1CA5-FD65-0939-54CF-304E94EBA063}"/>
              </a:ext>
            </a:extLst>
          </p:cNvPr>
          <p:cNvGrpSpPr/>
          <p:nvPr/>
        </p:nvGrpSpPr>
        <p:grpSpPr>
          <a:xfrm>
            <a:off x="6263886" y="2677535"/>
            <a:ext cx="789204" cy="773314"/>
            <a:chOff x="6350636" y="2567151"/>
            <a:chExt cx="789204" cy="7954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985B577-7CB2-4FE7-42DA-04B8CB28E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8533" y="2739412"/>
              <a:ext cx="186026" cy="465066"/>
            </a:xfrm>
            <a:prstGeom prst="rect">
              <a:avLst/>
            </a:prstGeom>
          </p:spPr>
        </p:pic>
        <p:sp>
          <p:nvSpPr>
            <p:cNvPr id="15" name="Title 5">
              <a:extLst>
                <a:ext uri="{FF2B5EF4-FFF2-40B4-BE49-F238E27FC236}">
                  <a16:creationId xmlns:a16="http://schemas.microsoft.com/office/drawing/2014/main" id="{B37F901A-B1EA-4976-3304-AB7DA20199F2}"/>
                </a:ext>
              </a:extLst>
            </p:cNvPr>
            <p:cNvSpPr txBox="1">
              <a:spLocks/>
            </p:cNvSpPr>
            <p:nvPr/>
          </p:nvSpPr>
          <p:spPr>
            <a:xfrm>
              <a:off x="6350636" y="2567151"/>
              <a:ext cx="789204" cy="7954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0" i="0" kern="1200">
                  <a:solidFill>
                    <a:srgbClr val="562F72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sz="2800" i="1" dirty="0">
                  <a:solidFill>
                    <a:schemeClr val="tx1"/>
                  </a:solidFill>
                </a:rPr>
                <a:t>f</a:t>
              </a:r>
              <a:r>
                <a:rPr lang="en-US" sz="2800" dirty="0">
                  <a:solidFill>
                    <a:schemeClr val="tx1"/>
                  </a:solidFill>
                </a:rPr>
                <a:t>, </a:t>
              </a:r>
            </a:p>
          </p:txBody>
        </p:sp>
      </p:grpSp>
      <p:sp>
        <p:nvSpPr>
          <p:cNvPr id="18" name="Title 5">
            <a:extLst>
              <a:ext uri="{FF2B5EF4-FFF2-40B4-BE49-F238E27FC236}">
                <a16:creationId xmlns:a16="http://schemas.microsoft.com/office/drawing/2014/main" id="{F0D83D97-CDFB-97F2-A5F4-BEB20EA3F1F0}"/>
              </a:ext>
            </a:extLst>
          </p:cNvPr>
          <p:cNvSpPr txBox="1">
            <a:spLocks/>
          </p:cNvSpPr>
          <p:nvPr/>
        </p:nvSpPr>
        <p:spPr>
          <a:xfrm>
            <a:off x="7713993" y="1699540"/>
            <a:ext cx="3536394" cy="795460"/>
          </a:xfrm>
          <a:prstGeom prst="rect">
            <a:avLst/>
          </a:prstGeom>
          <a:solidFill>
            <a:schemeClr val="accent1">
              <a:lumMod val="20000"/>
              <a:lumOff val="80000"/>
              <a:alpha val="6643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Target prediction </a:t>
            </a:r>
            <a:r>
              <a:rPr lang="en-US" sz="2800" i="1" dirty="0">
                <a:solidFill>
                  <a:schemeClr val="tx1"/>
                </a:solidFill>
              </a:rPr>
              <a:t>f(x)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3AEA32-6B9D-8A72-5D94-2D5C1ED82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2862" y="2542131"/>
            <a:ext cx="935567" cy="720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E037BF-E1B5-4137-9492-99EF7593A73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791801" y="2542131"/>
            <a:ext cx="924589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0F271E-E50B-1020-F942-ACEBB6E1855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101525" y="2542131"/>
            <a:ext cx="1224934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2DF1077-98A5-D55C-FE8B-E770FAED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6310" y="2000085"/>
            <a:ext cx="1330162" cy="1114937"/>
          </a:xfrm>
          <a:prstGeom prst="rect">
            <a:avLst/>
          </a:prstGeom>
        </p:spPr>
      </p:pic>
      <p:sp>
        <p:nvSpPr>
          <p:cNvPr id="27" name="Title 5">
            <a:extLst>
              <a:ext uri="{FF2B5EF4-FFF2-40B4-BE49-F238E27FC236}">
                <a16:creationId xmlns:a16="http://schemas.microsoft.com/office/drawing/2014/main" id="{C0E0877F-A1B4-2425-BD8B-8F88412DA9FD}"/>
              </a:ext>
            </a:extLst>
          </p:cNvPr>
          <p:cNvSpPr txBox="1">
            <a:spLocks/>
          </p:cNvSpPr>
          <p:nvPr/>
        </p:nvSpPr>
        <p:spPr>
          <a:xfrm>
            <a:off x="2023822" y="3492047"/>
            <a:ext cx="3385135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i="1" dirty="0">
                <a:solidFill>
                  <a:srgbClr val="7030A0"/>
                </a:solidFill>
              </a:rPr>
              <a:t>Model of problem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421A52BE-B0FA-9CBF-E883-45CF87133324}"/>
              </a:ext>
            </a:extLst>
          </p:cNvPr>
          <p:cNvCxnSpPr/>
          <p:nvPr/>
        </p:nvCxnSpPr>
        <p:spPr>
          <a:xfrm rot="5400000" flipH="1" flipV="1">
            <a:off x="4218360" y="3285876"/>
            <a:ext cx="735072" cy="530989"/>
          </a:xfrm>
          <a:prstGeom prst="curvedConnector3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56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DE1B9B-8956-061F-B0A9-B4351919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25" y="481021"/>
            <a:ext cx="11779549" cy="795460"/>
          </a:xfrm>
        </p:spPr>
        <p:txBody>
          <a:bodyPr/>
          <a:lstStyle/>
          <a:p>
            <a:r>
              <a:rPr lang="en-US" dirty="0"/>
              <a:t>Gradient Descent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F98E30-D8A4-FE12-D41A-E3EE415D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92" y="2656851"/>
            <a:ext cx="4572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48211F-F923-70B3-4CEE-0E9FE5CF9594}"/>
              </a:ext>
            </a:extLst>
          </p:cNvPr>
          <p:cNvSpPr txBox="1"/>
          <p:nvPr/>
        </p:nvSpPr>
        <p:spPr>
          <a:xfrm>
            <a:off x="8535876" y="5636691"/>
            <a:ext cx="2475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Image from Wikipedia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52073E-3B73-011B-2918-5A649A7A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08" y="1618237"/>
            <a:ext cx="7313878" cy="2077228"/>
          </a:xfrm>
          <a:prstGeom prst="rect">
            <a:avLst/>
          </a:prstGeom>
        </p:spPr>
      </p:pic>
      <p:sp>
        <p:nvSpPr>
          <p:cNvPr id="20" name="Title 5">
            <a:extLst>
              <a:ext uri="{FF2B5EF4-FFF2-40B4-BE49-F238E27FC236}">
                <a16:creationId xmlns:a16="http://schemas.microsoft.com/office/drawing/2014/main" id="{03CFA5B4-C461-667F-A321-22BDC95B0FE0}"/>
              </a:ext>
            </a:extLst>
          </p:cNvPr>
          <p:cNvSpPr txBox="1">
            <a:spLocks/>
          </p:cNvSpPr>
          <p:nvPr/>
        </p:nvSpPr>
        <p:spPr>
          <a:xfrm>
            <a:off x="507508" y="4632628"/>
            <a:ext cx="6170878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Minimize loss function in training set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Use computational method of optimization</a:t>
            </a:r>
          </a:p>
        </p:txBody>
      </p:sp>
    </p:spTree>
    <p:extLst>
      <p:ext uri="{BB962C8B-B14F-4D97-AF65-F5344CB8AC3E}">
        <p14:creationId xmlns:p14="http://schemas.microsoft.com/office/powerpoint/2010/main" val="206118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6DE1B9B-8956-061F-B0A9-B4351919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25" y="481021"/>
            <a:ext cx="11779549" cy="795460"/>
          </a:xfrm>
        </p:spPr>
        <p:txBody>
          <a:bodyPr/>
          <a:lstStyle/>
          <a:p>
            <a:r>
              <a:rPr lang="en-US" dirty="0"/>
              <a:t>Generalization 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03CFA5B4-C461-667F-A321-22BDC95B0FE0}"/>
              </a:ext>
            </a:extLst>
          </p:cNvPr>
          <p:cNvSpPr txBox="1">
            <a:spLocks/>
          </p:cNvSpPr>
          <p:nvPr/>
        </p:nvSpPr>
        <p:spPr>
          <a:xfrm>
            <a:off x="2972799" y="4983241"/>
            <a:ext cx="2088734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Underfitting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F8F1F46-F032-4C31-FDF2-FD7D7208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03" y="1736858"/>
            <a:ext cx="3661021" cy="3171317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C797CDA-A320-8818-EF5A-D0CCA194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98" y="1749277"/>
            <a:ext cx="3673137" cy="3158898"/>
          </a:xfrm>
          <a:prstGeom prst="rect">
            <a:avLst/>
          </a:prstGeom>
          <a:noFill/>
          <a:ln w="25400">
            <a:solidFill>
              <a:schemeClr val="accent1">
                <a:shade val="15000"/>
              </a:schemeClr>
            </a:solidFill>
          </a:ln>
          <a:effectLst/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2B21A062-9F7B-344B-748E-481B25CD7E12}"/>
              </a:ext>
            </a:extLst>
          </p:cNvPr>
          <p:cNvSpPr txBox="1">
            <a:spLocks/>
          </p:cNvSpPr>
          <p:nvPr/>
        </p:nvSpPr>
        <p:spPr>
          <a:xfrm>
            <a:off x="7310146" y="4983241"/>
            <a:ext cx="2088734" cy="795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562F7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3291419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F6ED9540-66A7-2315-2F29-2207B8DDDC0A}"/>
              </a:ext>
            </a:extLst>
          </p:cNvPr>
          <p:cNvSpPr txBox="1">
            <a:spLocks/>
          </p:cNvSpPr>
          <p:nvPr/>
        </p:nvSpPr>
        <p:spPr>
          <a:xfrm>
            <a:off x="206225" y="481021"/>
            <a:ext cx="11779549" cy="7954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HelvNeue for IBM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5F167047-8F43-C4B8-C26D-AED0C6C72FB2}"/>
              </a:ext>
            </a:extLst>
          </p:cNvPr>
          <p:cNvSpPr txBox="1">
            <a:spLocks/>
          </p:cNvSpPr>
          <p:nvPr/>
        </p:nvSpPr>
        <p:spPr>
          <a:xfrm>
            <a:off x="254977" y="1493104"/>
            <a:ext cx="11779548" cy="447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400" b="0" i="0" kern="1200">
                <a:solidFill>
                  <a:schemeClr val="accent3"/>
                </a:solidFill>
                <a:latin typeface="HelvNeue for IBM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7030A0"/>
              </a:buClr>
              <a:buFont typeface="Wingdings" panose="05000000000000000000" pitchFamily="2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Machine Learning for Storage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Challenges with Storage Solution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Addressing the Gaps 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Perspectives and Use Case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1264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2B5E-481B-4546-A88F-AB2F591A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5103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75646-5C00-4361-ACD6-CE5FC315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Storage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1C48D8-A13E-EE2B-56C2-5A9EFD766699}"/>
              </a:ext>
            </a:extLst>
          </p:cNvPr>
          <p:cNvGrpSpPr/>
          <p:nvPr/>
        </p:nvGrpSpPr>
        <p:grpSpPr>
          <a:xfrm>
            <a:off x="571499" y="2136770"/>
            <a:ext cx="10575239" cy="3685867"/>
            <a:chOff x="571499" y="2136770"/>
            <a:chExt cx="10575239" cy="368586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4585E7C-4A70-566F-61B0-BFC35CC93CBF}"/>
                </a:ext>
              </a:extLst>
            </p:cNvPr>
            <p:cNvSpPr/>
            <p:nvPr/>
          </p:nvSpPr>
          <p:spPr>
            <a:xfrm>
              <a:off x="6106884" y="2136770"/>
              <a:ext cx="5001987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578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426F9D-2015-6154-26C5-CA276301E6BF}"/>
                </a:ext>
              </a:extLst>
            </p:cNvPr>
            <p:cNvSpPr/>
            <p:nvPr/>
          </p:nvSpPr>
          <p:spPr>
            <a:xfrm>
              <a:off x="571499" y="2136770"/>
              <a:ext cx="5257800" cy="6531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3E4108-103B-4CE5-05B3-45917B70153F}"/>
                </a:ext>
              </a:extLst>
            </p:cNvPr>
            <p:cNvSpPr txBox="1"/>
            <p:nvPr/>
          </p:nvSpPr>
          <p:spPr>
            <a:xfrm>
              <a:off x="702125" y="2201731"/>
              <a:ext cx="5001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Data Placement Optimizations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6E8E97-F3DB-5B9A-D469-BAEEA9ADEA41}"/>
                </a:ext>
              </a:extLst>
            </p:cNvPr>
            <p:cNvSpPr/>
            <p:nvPr/>
          </p:nvSpPr>
          <p:spPr>
            <a:xfrm>
              <a:off x="571499" y="2892071"/>
              <a:ext cx="5257800" cy="6531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604E11-3A71-F009-EB98-A4B432DC35D7}"/>
                </a:ext>
              </a:extLst>
            </p:cNvPr>
            <p:cNvSpPr txBox="1"/>
            <p:nvPr/>
          </p:nvSpPr>
          <p:spPr>
            <a:xfrm>
              <a:off x="702125" y="2957032"/>
              <a:ext cx="5001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Failure Prediction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A0E53E-1EB6-02D3-FBB5-2F2D04E8C44C}"/>
                </a:ext>
              </a:extLst>
            </p:cNvPr>
            <p:cNvSpPr/>
            <p:nvPr/>
          </p:nvSpPr>
          <p:spPr>
            <a:xfrm>
              <a:off x="571499" y="3655314"/>
              <a:ext cx="5257800" cy="6531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97939B-9ADF-9082-1945-5A44842D41E4}"/>
                </a:ext>
              </a:extLst>
            </p:cNvPr>
            <p:cNvSpPr txBox="1"/>
            <p:nvPr/>
          </p:nvSpPr>
          <p:spPr>
            <a:xfrm>
              <a:off x="702125" y="3720275"/>
              <a:ext cx="5001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Storage Tuning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7E3C74-0E8A-E180-49ED-64ABDBB5E5F7}"/>
                </a:ext>
              </a:extLst>
            </p:cNvPr>
            <p:cNvSpPr/>
            <p:nvPr/>
          </p:nvSpPr>
          <p:spPr>
            <a:xfrm>
              <a:off x="571499" y="4410615"/>
              <a:ext cx="5257800" cy="6531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480023-DABA-EDF5-232C-D9D7D4CF193D}"/>
                </a:ext>
              </a:extLst>
            </p:cNvPr>
            <p:cNvSpPr txBox="1"/>
            <p:nvPr/>
          </p:nvSpPr>
          <p:spPr>
            <a:xfrm>
              <a:off x="702125" y="4475576"/>
              <a:ext cx="5001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Change &amp; Anomaly Detection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2444EB-BEEB-45F5-9E59-9F90E04B3FD9}"/>
                </a:ext>
              </a:extLst>
            </p:cNvPr>
            <p:cNvSpPr/>
            <p:nvPr/>
          </p:nvSpPr>
          <p:spPr>
            <a:xfrm>
              <a:off x="571499" y="5165916"/>
              <a:ext cx="5257800" cy="6531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A6D07D-F7D6-5BEE-8BF7-97DBF6A6150E}"/>
                </a:ext>
              </a:extLst>
            </p:cNvPr>
            <p:cNvSpPr txBox="1"/>
            <p:nvPr/>
          </p:nvSpPr>
          <p:spPr>
            <a:xfrm>
              <a:off x="702125" y="5230877"/>
              <a:ext cx="5001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Intelligent Storage Devices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C10BB-8931-EFA5-4A76-4731ACD63915}"/>
                </a:ext>
              </a:extLst>
            </p:cNvPr>
            <p:cNvSpPr txBox="1"/>
            <p:nvPr/>
          </p:nvSpPr>
          <p:spPr>
            <a:xfrm>
              <a:off x="6085115" y="2246194"/>
              <a:ext cx="5001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cache, prefetching, provisioning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1674C8-AA70-AFF3-616E-F8DDB7AEB5A2}"/>
                </a:ext>
              </a:extLst>
            </p:cNvPr>
            <p:cNvSpPr txBox="1"/>
            <p:nvPr/>
          </p:nvSpPr>
          <p:spPr>
            <a:xfrm>
              <a:off x="6144751" y="3019156"/>
              <a:ext cx="5001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disk failure, data corruption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67F4FD-D3E3-6852-5D2A-77C1C985D9AA}"/>
                </a:ext>
              </a:extLst>
            </p:cNvPr>
            <p:cNvSpPr txBox="1"/>
            <p:nvPr/>
          </p:nvSpPr>
          <p:spPr>
            <a:xfrm>
              <a:off x="6144751" y="3781830"/>
              <a:ext cx="5001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IO scheduler, cache sizes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B0D664-EC63-890F-45A3-8BA556FB5514}"/>
                </a:ext>
              </a:extLst>
            </p:cNvPr>
            <p:cNvSpPr txBox="1"/>
            <p:nvPr/>
          </p:nvSpPr>
          <p:spPr>
            <a:xfrm>
              <a:off x="6144751" y="4537131"/>
              <a:ext cx="5001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security aspect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670D24-D6E1-44B1-0E59-5E6400922717}"/>
                </a:ext>
              </a:extLst>
            </p:cNvPr>
            <p:cNvSpPr txBox="1"/>
            <p:nvPr/>
          </p:nvSpPr>
          <p:spPr>
            <a:xfrm>
              <a:off x="6144751" y="5292432"/>
              <a:ext cx="50019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maintenance and performance boost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09ADEC-CC66-746E-1993-6A05234671D1}"/>
                </a:ext>
              </a:extLst>
            </p:cNvPr>
            <p:cNvSpPr/>
            <p:nvPr/>
          </p:nvSpPr>
          <p:spPr>
            <a:xfrm>
              <a:off x="6097814" y="2892070"/>
              <a:ext cx="5001987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578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8C7A4D-538D-3CA5-F138-10EAECD0563A}"/>
                </a:ext>
              </a:extLst>
            </p:cNvPr>
            <p:cNvSpPr/>
            <p:nvPr/>
          </p:nvSpPr>
          <p:spPr>
            <a:xfrm>
              <a:off x="6106884" y="3647370"/>
              <a:ext cx="5001987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578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DA4D41-71A4-DD3A-C7B9-E1AB364B62DB}"/>
                </a:ext>
              </a:extLst>
            </p:cNvPr>
            <p:cNvSpPr/>
            <p:nvPr/>
          </p:nvSpPr>
          <p:spPr>
            <a:xfrm>
              <a:off x="6094184" y="4414717"/>
              <a:ext cx="5001987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578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97A96B-347E-F8F6-7D53-3153701EE5DE}"/>
                </a:ext>
              </a:extLst>
            </p:cNvPr>
            <p:cNvSpPr/>
            <p:nvPr/>
          </p:nvSpPr>
          <p:spPr>
            <a:xfrm>
              <a:off x="6099393" y="5169494"/>
              <a:ext cx="5001987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578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F93DC2D-7F55-7059-8EBA-604C1AA48736}"/>
              </a:ext>
            </a:extLst>
          </p:cNvPr>
          <p:cNvSpPr/>
          <p:nvPr/>
        </p:nvSpPr>
        <p:spPr>
          <a:xfrm>
            <a:off x="559924" y="1365813"/>
            <a:ext cx="10537372" cy="627348"/>
          </a:xfrm>
          <a:prstGeom prst="roundRect">
            <a:avLst/>
          </a:prstGeom>
          <a:solidFill>
            <a:srgbClr val="92D050">
              <a:alpha val="2154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475E5A-DC6F-38D2-B4A8-B07DE77EE568}"/>
              </a:ext>
            </a:extLst>
          </p:cNvPr>
          <p:cNvSpPr txBox="1"/>
          <p:nvPr/>
        </p:nvSpPr>
        <p:spPr>
          <a:xfrm>
            <a:off x="2287079" y="1417877"/>
            <a:ext cx="2518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9FF78C-27A1-D23B-5A4A-D533DD430F6C}"/>
              </a:ext>
            </a:extLst>
          </p:cNvPr>
          <p:cNvSpPr txBox="1"/>
          <p:nvPr/>
        </p:nvSpPr>
        <p:spPr>
          <a:xfrm>
            <a:off x="7579071" y="1417877"/>
            <a:ext cx="2518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1670473500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SNIA">
      <a:dk1>
        <a:srgbClr val="000000"/>
      </a:dk1>
      <a:lt1>
        <a:sysClr val="window" lastClr="FFFFFF"/>
      </a:lt1>
      <a:dk2>
        <a:srgbClr val="7030A0"/>
      </a:dk2>
      <a:lt2>
        <a:srgbClr val="E7E6E6"/>
      </a:lt2>
      <a:accent1>
        <a:srgbClr val="006CBD"/>
      </a:accent1>
      <a:accent2>
        <a:srgbClr val="1D9EFF"/>
      </a:accent2>
      <a:accent3>
        <a:srgbClr val="B0DDFF"/>
      </a:accent3>
      <a:accent4>
        <a:srgbClr val="7CC7FF"/>
      </a:accent4>
      <a:accent5>
        <a:srgbClr val="C7A2E3"/>
      </a:accent5>
      <a:accent6>
        <a:srgbClr val="DB258D"/>
      </a:accent6>
      <a:hlink>
        <a:srgbClr val="1D9EFF"/>
      </a:hlink>
      <a:folHlink>
        <a:srgbClr val="B0DD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48B1AE-59C0-45A8-B35C-0006ED5A7726}" vid="{71228000-56B0-4AB9-B9A9-3EF6097F8E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3865</TotalTime>
  <Words>436</Words>
  <Application>Microsoft Macintosh PowerPoint</Application>
  <PresentationFormat>Widescreen</PresentationFormat>
  <Paragraphs>134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HelvNeue for IBM</vt:lpstr>
      <vt:lpstr>Wingdings</vt:lpstr>
      <vt:lpstr>3_Office Theme</vt:lpstr>
      <vt:lpstr>Evaluating the Effectiveness of Machine Learning in Storage Systems</vt:lpstr>
      <vt:lpstr>Background</vt:lpstr>
      <vt:lpstr>Machine Learning</vt:lpstr>
      <vt:lpstr>Supervised Machine Learning</vt:lpstr>
      <vt:lpstr>Gradient Descent </vt:lpstr>
      <vt:lpstr>Generalization </vt:lpstr>
      <vt:lpstr>PowerPoint Presentation</vt:lpstr>
      <vt:lpstr>Introduction</vt:lpstr>
      <vt:lpstr>Machine Learning for Storage</vt:lpstr>
      <vt:lpstr>Challenges</vt:lpstr>
      <vt:lpstr>Key Challenges</vt:lpstr>
      <vt:lpstr>Small dataset</vt:lpstr>
      <vt:lpstr>Experimental result </vt:lpstr>
      <vt:lpstr>Addressing the Gaps</vt:lpstr>
      <vt:lpstr>Potential Gaps</vt:lpstr>
      <vt:lpstr>Explainability</vt:lpstr>
      <vt:lpstr>Uncertainty Quantification</vt:lpstr>
      <vt:lpstr>Conformal Prediction </vt:lpstr>
      <vt:lpstr>Interpretability </vt:lpstr>
      <vt:lpstr>Perspectives and Use Case</vt:lpstr>
      <vt:lpstr>Possible Use Cases</vt:lpstr>
      <vt:lpstr>Disk Drive Management </vt:lpstr>
      <vt:lpstr>Data Scrubbing</vt:lpstr>
      <vt:lpstr>Extended Use Case </vt:lpstr>
      <vt:lpstr>Contributing to Storage Community</vt:lpstr>
      <vt:lpstr>Conclusion</vt:lpstr>
      <vt:lpstr>Please take a moment to rate this session.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Andee Wilcott</dc:creator>
  <cp:lastModifiedBy>Rahul Deo Vishwakarma</cp:lastModifiedBy>
  <cp:revision>129</cp:revision>
  <dcterms:created xsi:type="dcterms:W3CDTF">2020-03-13T20:35:07Z</dcterms:created>
  <dcterms:modified xsi:type="dcterms:W3CDTF">2023-09-21T07:19:46Z</dcterms:modified>
</cp:coreProperties>
</file>